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4"/>
  </p:notesMasterIdLst>
  <p:handoutMasterIdLst>
    <p:handoutMasterId r:id="rId15"/>
  </p:handoutMasterIdLst>
  <p:sldIdLst>
    <p:sldId id="256" r:id="rId2"/>
    <p:sldId id="276" r:id="rId3"/>
    <p:sldId id="277" r:id="rId4"/>
    <p:sldId id="285" r:id="rId5"/>
    <p:sldId id="286" r:id="rId6"/>
    <p:sldId id="287" r:id="rId7"/>
    <p:sldId id="288" r:id="rId8"/>
    <p:sldId id="293" r:id="rId9"/>
    <p:sldId id="294" r:id="rId10"/>
    <p:sldId id="290" r:id="rId11"/>
    <p:sldId id="291" r:id="rId12"/>
    <p:sldId id="258" r:id="rId13"/>
  </p:sldIdLst>
  <p:sldSz cx="9144000" cy="6858000" type="screen4x3"/>
  <p:notesSz cx="7315200" cy="9601200"/>
  <p:defaultTextStyle>
    <a:defPPr>
      <a:defRPr lang="en-US"/>
    </a:defPPr>
    <a:lvl1pPr algn="ctr" rtl="0" fontAlgn="base">
      <a:spcBef>
        <a:spcPct val="0"/>
      </a:spcBef>
      <a:spcAft>
        <a:spcPct val="0"/>
      </a:spcAft>
      <a:defRPr sz="2800" kern="1200">
        <a:solidFill>
          <a:schemeClr val="bg1"/>
        </a:solidFill>
        <a:latin typeface="Arial" charset="0"/>
        <a:ea typeface="+mn-ea"/>
        <a:cs typeface="+mn-cs"/>
      </a:defRPr>
    </a:lvl1pPr>
    <a:lvl2pPr marL="457200" algn="ctr" rtl="0" fontAlgn="base">
      <a:spcBef>
        <a:spcPct val="0"/>
      </a:spcBef>
      <a:spcAft>
        <a:spcPct val="0"/>
      </a:spcAft>
      <a:defRPr sz="2800" kern="1200">
        <a:solidFill>
          <a:schemeClr val="bg1"/>
        </a:solidFill>
        <a:latin typeface="Arial" charset="0"/>
        <a:ea typeface="+mn-ea"/>
        <a:cs typeface="+mn-cs"/>
      </a:defRPr>
    </a:lvl2pPr>
    <a:lvl3pPr marL="914400" algn="ctr" rtl="0" fontAlgn="base">
      <a:spcBef>
        <a:spcPct val="0"/>
      </a:spcBef>
      <a:spcAft>
        <a:spcPct val="0"/>
      </a:spcAft>
      <a:defRPr sz="2800" kern="1200">
        <a:solidFill>
          <a:schemeClr val="bg1"/>
        </a:solidFill>
        <a:latin typeface="Arial" charset="0"/>
        <a:ea typeface="+mn-ea"/>
        <a:cs typeface="+mn-cs"/>
      </a:defRPr>
    </a:lvl3pPr>
    <a:lvl4pPr marL="1371600" algn="ctr" rtl="0" fontAlgn="base">
      <a:spcBef>
        <a:spcPct val="0"/>
      </a:spcBef>
      <a:spcAft>
        <a:spcPct val="0"/>
      </a:spcAft>
      <a:defRPr sz="2800" kern="1200">
        <a:solidFill>
          <a:schemeClr val="bg1"/>
        </a:solidFill>
        <a:latin typeface="Arial" charset="0"/>
        <a:ea typeface="+mn-ea"/>
        <a:cs typeface="+mn-cs"/>
      </a:defRPr>
    </a:lvl4pPr>
    <a:lvl5pPr marL="1828800" algn="ctr" rtl="0" fontAlgn="base">
      <a:spcBef>
        <a:spcPct val="0"/>
      </a:spcBef>
      <a:spcAft>
        <a:spcPct val="0"/>
      </a:spcAft>
      <a:defRPr sz="2800" kern="1200">
        <a:solidFill>
          <a:schemeClr val="bg1"/>
        </a:solidFill>
        <a:latin typeface="Arial" charset="0"/>
        <a:ea typeface="+mn-ea"/>
        <a:cs typeface="+mn-cs"/>
      </a:defRPr>
    </a:lvl5pPr>
    <a:lvl6pPr marL="2286000" algn="l" defTabSz="914400" rtl="0" eaLnBrk="1" latinLnBrk="0" hangingPunct="1">
      <a:defRPr sz="2800" kern="1200">
        <a:solidFill>
          <a:schemeClr val="bg1"/>
        </a:solidFill>
        <a:latin typeface="Arial" charset="0"/>
        <a:ea typeface="+mn-ea"/>
        <a:cs typeface="+mn-cs"/>
      </a:defRPr>
    </a:lvl6pPr>
    <a:lvl7pPr marL="2743200" algn="l" defTabSz="914400" rtl="0" eaLnBrk="1" latinLnBrk="0" hangingPunct="1">
      <a:defRPr sz="2800" kern="1200">
        <a:solidFill>
          <a:schemeClr val="bg1"/>
        </a:solidFill>
        <a:latin typeface="Arial" charset="0"/>
        <a:ea typeface="+mn-ea"/>
        <a:cs typeface="+mn-cs"/>
      </a:defRPr>
    </a:lvl7pPr>
    <a:lvl8pPr marL="3200400" algn="l" defTabSz="914400" rtl="0" eaLnBrk="1" latinLnBrk="0" hangingPunct="1">
      <a:defRPr sz="2800" kern="1200">
        <a:solidFill>
          <a:schemeClr val="bg1"/>
        </a:solidFill>
        <a:latin typeface="Arial" charset="0"/>
        <a:ea typeface="+mn-ea"/>
        <a:cs typeface="+mn-cs"/>
      </a:defRPr>
    </a:lvl8pPr>
    <a:lvl9pPr marL="3657600" algn="l" defTabSz="914400" rtl="0" eaLnBrk="1" latinLnBrk="0" hangingPunct="1">
      <a:defRPr sz="28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23" autoAdjust="0"/>
    <p:restoredTop sz="91075" autoAdjust="0"/>
  </p:normalViewPr>
  <p:slideViewPr>
    <p:cSldViewPr>
      <p:cViewPr varScale="1">
        <p:scale>
          <a:sx n="104" d="100"/>
          <a:sy n="104" d="100"/>
        </p:scale>
        <p:origin x="21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674"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is Ducich" userId="3639de95-be5d-4d96-86a7-a5763b132fbf" providerId="ADAL" clId="{FBF76239-EDA4-4A0E-8611-27F07D36999F}"/>
    <pc:docChg chg="custSel addSld delSld modSld">
      <pc:chgData name="Alexis Ducich" userId="3639de95-be5d-4d96-86a7-a5763b132fbf" providerId="ADAL" clId="{FBF76239-EDA4-4A0E-8611-27F07D36999F}" dt="2022-09-21T03:42:16.784" v="965" actId="20577"/>
      <pc:docMkLst>
        <pc:docMk/>
      </pc:docMkLst>
      <pc:sldChg chg="del">
        <pc:chgData name="Alexis Ducich" userId="3639de95-be5d-4d96-86a7-a5763b132fbf" providerId="ADAL" clId="{FBF76239-EDA4-4A0E-8611-27F07D36999F}" dt="2022-09-21T03:38:28.801" v="945" actId="2696"/>
        <pc:sldMkLst>
          <pc:docMk/>
          <pc:sldMk cId="2784945171" sldId="292"/>
        </pc:sldMkLst>
      </pc:sldChg>
      <pc:sldChg chg="modSp mod">
        <pc:chgData name="Alexis Ducich" userId="3639de95-be5d-4d96-86a7-a5763b132fbf" providerId="ADAL" clId="{FBF76239-EDA4-4A0E-8611-27F07D36999F}" dt="2022-09-21T03:42:16.784" v="965" actId="20577"/>
        <pc:sldMkLst>
          <pc:docMk/>
          <pc:sldMk cId="2588298972" sldId="293"/>
        </pc:sldMkLst>
        <pc:spChg chg="mod">
          <ac:chgData name="Alexis Ducich" userId="3639de95-be5d-4d96-86a7-a5763b132fbf" providerId="ADAL" clId="{FBF76239-EDA4-4A0E-8611-27F07D36999F}" dt="2022-09-21T03:39:29.877" v="947" actId="20577"/>
          <ac:spMkLst>
            <pc:docMk/>
            <pc:sldMk cId="2588298972" sldId="293"/>
            <ac:spMk id="2" creationId="{12D949D6-7A2C-4961-A147-3C20359DF953}"/>
          </ac:spMkLst>
        </pc:spChg>
        <pc:spChg chg="mod">
          <ac:chgData name="Alexis Ducich" userId="3639de95-be5d-4d96-86a7-a5763b132fbf" providerId="ADAL" clId="{FBF76239-EDA4-4A0E-8611-27F07D36999F}" dt="2022-09-21T03:42:16.784" v="965" actId="20577"/>
          <ac:spMkLst>
            <pc:docMk/>
            <pc:sldMk cId="2588298972" sldId="293"/>
            <ac:spMk id="3" creationId="{30FB9E96-95D8-454C-A439-149A6CC1C398}"/>
          </ac:spMkLst>
        </pc:spChg>
      </pc:sldChg>
      <pc:sldChg chg="add">
        <pc:chgData name="Alexis Ducich" userId="3639de95-be5d-4d96-86a7-a5763b132fbf" providerId="ADAL" clId="{FBF76239-EDA4-4A0E-8611-27F07D36999F}" dt="2022-09-21T03:01:36.515" v="0" actId="2890"/>
        <pc:sldMkLst>
          <pc:docMk/>
          <pc:sldMk cId="1273490087" sldId="29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dt" sz="quarter" idx="1"/>
          </p:nvPr>
        </p:nvSpPr>
        <p:spPr bwMode="auto">
          <a:xfrm>
            <a:off x="4143832" y="0"/>
            <a:ext cx="3171368" cy="480226"/>
          </a:xfrm>
          <a:prstGeom prst="rect">
            <a:avLst/>
          </a:prstGeom>
          <a:noFill/>
          <a:ln w="12700">
            <a:noFill/>
            <a:miter lim="800000"/>
            <a:headEnd type="none" w="sm" len="sm"/>
            <a:tailEnd type="none" w="sm" len="sm"/>
          </a:ln>
          <a:effectLst/>
        </p:spPr>
        <p:txBody>
          <a:bodyPr vert="horz" wrap="square" lIns="95564" tIns="47782" rIns="95564" bIns="47782" numCol="1" anchor="t" anchorCtr="0" compatLnSpc="1">
            <a:prstTxWarp prst="textNoShape">
              <a:avLst/>
            </a:prstTxWarp>
          </a:bodyPr>
          <a:lstStyle>
            <a:lvl1pPr algn="r" eaLnBrk="0" hangingPunct="0">
              <a:defRPr sz="1300" smtClean="0">
                <a:solidFill>
                  <a:schemeClr val="tx1"/>
                </a:solidFill>
                <a:latin typeface="Times New Roman" pitchFamily="18" charset="0"/>
              </a:defRPr>
            </a:lvl1pPr>
          </a:lstStyle>
          <a:p>
            <a:pPr>
              <a:defRPr/>
            </a:pPr>
            <a:endParaRPr lang="en-US"/>
          </a:p>
        </p:txBody>
      </p:sp>
      <p:sp>
        <p:nvSpPr>
          <p:cNvPr id="15365" name="Rectangle 5"/>
          <p:cNvSpPr>
            <a:spLocks noGrp="1" noChangeArrowheads="1"/>
          </p:cNvSpPr>
          <p:nvPr>
            <p:ph type="sldNum" sz="quarter" idx="3"/>
          </p:nvPr>
        </p:nvSpPr>
        <p:spPr bwMode="auto">
          <a:xfrm>
            <a:off x="4143832" y="9120975"/>
            <a:ext cx="3171368" cy="480225"/>
          </a:xfrm>
          <a:prstGeom prst="rect">
            <a:avLst/>
          </a:prstGeom>
          <a:noFill/>
          <a:ln w="12700">
            <a:noFill/>
            <a:miter lim="800000"/>
            <a:headEnd type="none" w="sm" len="sm"/>
            <a:tailEnd type="none" w="sm" len="sm"/>
          </a:ln>
          <a:effectLst/>
        </p:spPr>
        <p:txBody>
          <a:bodyPr vert="horz" wrap="square" lIns="95564" tIns="47782" rIns="95564" bIns="47782" numCol="1" anchor="b" anchorCtr="0" compatLnSpc="1">
            <a:prstTxWarp prst="textNoShape">
              <a:avLst/>
            </a:prstTxWarp>
          </a:bodyPr>
          <a:lstStyle>
            <a:lvl1pPr algn="r" eaLnBrk="0" hangingPunct="0">
              <a:defRPr sz="1300" smtClean="0">
                <a:solidFill>
                  <a:schemeClr val="tx1"/>
                </a:solidFill>
                <a:latin typeface="Times New Roman" pitchFamily="18" charset="0"/>
              </a:defRPr>
            </a:lvl1pPr>
          </a:lstStyle>
          <a:p>
            <a:pPr>
              <a:defRPr/>
            </a:pPr>
            <a:fld id="{25405CF6-409C-446F-8D5C-3B049E65788B}" type="slidenum">
              <a:rPr lang="en-US"/>
              <a:pPr>
                <a:defRPr/>
              </a:pPr>
              <a:t>‹#›</a:t>
            </a:fld>
            <a:endParaRPr lang="en-US"/>
          </a:p>
        </p:txBody>
      </p:sp>
    </p:spTree>
    <p:extLst>
      <p:ext uri="{BB962C8B-B14F-4D97-AF65-F5344CB8AC3E}">
        <p14:creationId xmlns:p14="http://schemas.microsoft.com/office/powerpoint/2010/main" val="389384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171368" cy="480226"/>
          </a:xfrm>
          <a:prstGeom prst="rect">
            <a:avLst/>
          </a:prstGeom>
          <a:noFill/>
          <a:ln w="12700">
            <a:noFill/>
            <a:miter lim="800000"/>
            <a:headEnd type="none" w="sm" len="sm"/>
            <a:tailEnd type="none" w="sm" len="sm"/>
          </a:ln>
          <a:effectLst/>
        </p:spPr>
        <p:txBody>
          <a:bodyPr vert="horz" wrap="square" lIns="95564" tIns="47782" rIns="95564" bIns="47782" numCol="1" anchor="t" anchorCtr="0" compatLnSpc="1">
            <a:prstTxWarp prst="textNoShape">
              <a:avLst/>
            </a:prstTxWarp>
          </a:bodyPr>
          <a:lstStyle>
            <a:lvl1pPr algn="l" eaLnBrk="0" hangingPunct="0">
              <a:defRPr sz="1300" smtClean="0">
                <a:solidFill>
                  <a:schemeClr val="tx1"/>
                </a:solidFill>
                <a:latin typeface="Times New Roman" pitchFamily="18" charset="0"/>
              </a:defRPr>
            </a:lvl1pPr>
          </a:lstStyle>
          <a:p>
            <a:pPr>
              <a:defRPr/>
            </a:pPr>
            <a:endParaRPr lang="en-US"/>
          </a:p>
        </p:txBody>
      </p:sp>
      <p:sp>
        <p:nvSpPr>
          <p:cNvPr id="17411" name="Rectangle 3"/>
          <p:cNvSpPr>
            <a:spLocks noGrp="1" noChangeArrowheads="1"/>
          </p:cNvSpPr>
          <p:nvPr>
            <p:ph type="dt" idx="1"/>
          </p:nvPr>
        </p:nvSpPr>
        <p:spPr bwMode="auto">
          <a:xfrm>
            <a:off x="4143832" y="0"/>
            <a:ext cx="3171368" cy="480226"/>
          </a:xfrm>
          <a:prstGeom prst="rect">
            <a:avLst/>
          </a:prstGeom>
          <a:noFill/>
          <a:ln w="12700">
            <a:noFill/>
            <a:miter lim="800000"/>
            <a:headEnd type="none" w="sm" len="sm"/>
            <a:tailEnd type="none" w="sm" len="sm"/>
          </a:ln>
          <a:effectLst/>
        </p:spPr>
        <p:txBody>
          <a:bodyPr vert="horz" wrap="square" lIns="95564" tIns="47782" rIns="95564" bIns="47782" numCol="1" anchor="t" anchorCtr="0" compatLnSpc="1">
            <a:prstTxWarp prst="textNoShape">
              <a:avLst/>
            </a:prstTxWarp>
          </a:bodyPr>
          <a:lstStyle>
            <a:lvl1pPr algn="r" eaLnBrk="0" hangingPunct="0">
              <a:defRPr sz="1300" smtClean="0">
                <a:solidFill>
                  <a:schemeClr val="tx1"/>
                </a:solidFill>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19138"/>
            <a:ext cx="4802188" cy="36004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75806" y="4561313"/>
            <a:ext cx="5363589" cy="4320375"/>
          </a:xfrm>
          <a:prstGeom prst="rect">
            <a:avLst/>
          </a:prstGeom>
          <a:noFill/>
          <a:ln w="12700">
            <a:noFill/>
            <a:miter lim="800000"/>
            <a:headEnd type="none" w="sm" len="sm"/>
            <a:tailEnd type="none" w="sm" len="sm"/>
          </a:ln>
          <a:effectLst/>
        </p:spPr>
        <p:txBody>
          <a:bodyPr vert="horz" wrap="square" lIns="95564" tIns="47782" rIns="95564" bIns="477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1" y="9120975"/>
            <a:ext cx="3171368" cy="480225"/>
          </a:xfrm>
          <a:prstGeom prst="rect">
            <a:avLst/>
          </a:prstGeom>
          <a:noFill/>
          <a:ln w="12700">
            <a:noFill/>
            <a:miter lim="800000"/>
            <a:headEnd type="none" w="sm" len="sm"/>
            <a:tailEnd type="none" w="sm" len="sm"/>
          </a:ln>
          <a:effectLst/>
        </p:spPr>
        <p:txBody>
          <a:bodyPr vert="horz" wrap="square" lIns="95564" tIns="47782" rIns="95564" bIns="47782" numCol="1" anchor="b" anchorCtr="0" compatLnSpc="1">
            <a:prstTxWarp prst="textNoShape">
              <a:avLst/>
            </a:prstTxWarp>
          </a:bodyPr>
          <a:lstStyle>
            <a:lvl1pPr algn="l" eaLnBrk="0" hangingPunct="0">
              <a:defRPr sz="1300" smtClean="0">
                <a:solidFill>
                  <a:schemeClr val="tx1"/>
                </a:solidFill>
                <a:latin typeface="Times New Roman" pitchFamily="18" charset="0"/>
              </a:defRPr>
            </a:lvl1pPr>
          </a:lstStyle>
          <a:p>
            <a:pPr>
              <a:defRPr/>
            </a:pPr>
            <a:endParaRPr lang="en-US"/>
          </a:p>
        </p:txBody>
      </p:sp>
      <p:sp>
        <p:nvSpPr>
          <p:cNvPr id="17415" name="Rectangle 7"/>
          <p:cNvSpPr>
            <a:spLocks noGrp="1" noChangeArrowheads="1"/>
          </p:cNvSpPr>
          <p:nvPr>
            <p:ph type="sldNum" sz="quarter" idx="5"/>
          </p:nvPr>
        </p:nvSpPr>
        <p:spPr bwMode="auto">
          <a:xfrm>
            <a:off x="4143832" y="9120975"/>
            <a:ext cx="3171368" cy="480225"/>
          </a:xfrm>
          <a:prstGeom prst="rect">
            <a:avLst/>
          </a:prstGeom>
          <a:noFill/>
          <a:ln w="12700">
            <a:noFill/>
            <a:miter lim="800000"/>
            <a:headEnd type="none" w="sm" len="sm"/>
            <a:tailEnd type="none" w="sm" len="sm"/>
          </a:ln>
          <a:effectLst/>
        </p:spPr>
        <p:txBody>
          <a:bodyPr vert="horz" wrap="square" lIns="95564" tIns="47782" rIns="95564" bIns="47782" numCol="1" anchor="b" anchorCtr="0" compatLnSpc="1">
            <a:prstTxWarp prst="textNoShape">
              <a:avLst/>
            </a:prstTxWarp>
          </a:bodyPr>
          <a:lstStyle>
            <a:lvl1pPr algn="r" eaLnBrk="0" hangingPunct="0">
              <a:defRPr sz="1300" smtClean="0">
                <a:solidFill>
                  <a:schemeClr val="tx1"/>
                </a:solidFill>
                <a:latin typeface="Times New Roman" pitchFamily="18" charset="0"/>
              </a:defRPr>
            </a:lvl1pPr>
          </a:lstStyle>
          <a:p>
            <a:pPr>
              <a:defRPr/>
            </a:pPr>
            <a:fld id="{A26AED3F-AB71-4422-B1A0-2A5C18B34843}" type="slidenum">
              <a:rPr lang="en-US"/>
              <a:pPr>
                <a:defRPr/>
              </a:pPr>
              <a:t>‹#›</a:t>
            </a:fld>
            <a:endParaRPr lang="en-US"/>
          </a:p>
        </p:txBody>
      </p:sp>
    </p:spTree>
    <p:extLst>
      <p:ext uri="{BB962C8B-B14F-4D97-AF65-F5344CB8AC3E}">
        <p14:creationId xmlns:p14="http://schemas.microsoft.com/office/powerpoint/2010/main" val="11065315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B0051A05-7987-4B2F-9653-AC9811F78DEF}" type="slidenum">
              <a:rPr lang="en-US"/>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356832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B0051A05-7987-4B2F-9653-AC9811F78DEF}" type="slidenum">
              <a:rPr lang="en-US"/>
              <a:pPr/>
              <a:t>12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4153498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229600" cy="1473070"/>
          </a:xfrm>
        </p:spPr>
        <p:txBody>
          <a:bodyPr/>
          <a:lstStyle/>
          <a:p>
            <a:r>
              <a:rPr lang="en-US" dirty="0"/>
              <a:t>Click to edit Master title style</a:t>
            </a:r>
          </a:p>
        </p:txBody>
      </p:sp>
      <p:sp>
        <p:nvSpPr>
          <p:cNvPr id="3" name="Subtitle 2"/>
          <p:cNvSpPr>
            <a:spLocks noGrp="1"/>
          </p:cNvSpPr>
          <p:nvPr>
            <p:ph type="subTitle" idx="1" hasCustomPrompt="1"/>
          </p:nvPr>
        </p:nvSpPr>
        <p:spPr>
          <a:xfrm>
            <a:off x="1371600" y="3352800"/>
            <a:ext cx="6400800" cy="3276600"/>
          </a:xfrm>
        </p:spPr>
        <p:txBody>
          <a:bodyPr/>
          <a:lstStyle>
            <a:lvl1pPr marL="0" indent="0" algn="ctr">
              <a:buNone/>
              <a:defRPr sz="20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Presenter Name</a:t>
            </a:r>
          </a:p>
          <a:p>
            <a:endParaRPr lang="en-US" sz="1800" dirty="0"/>
          </a:p>
          <a:p>
            <a:r>
              <a:rPr lang="en-US" sz="1800" dirty="0"/>
              <a:t>PRESENTEREMAIL@barkermartin.com</a:t>
            </a:r>
          </a:p>
          <a:p>
            <a:r>
              <a:rPr lang="en-US" sz="1800" dirty="0"/>
              <a:t>(206) 381-9806</a:t>
            </a:r>
          </a:p>
          <a:p>
            <a:r>
              <a:rPr lang="en-US" sz="1800" dirty="0"/>
              <a:t>(360) 693-6600</a:t>
            </a:r>
          </a:p>
          <a:p>
            <a:r>
              <a:rPr lang="en-US" sz="1800" dirty="0"/>
              <a:t>(503) 796-9806</a:t>
            </a:r>
          </a:p>
          <a:p>
            <a:r>
              <a:rPr lang="en-US" sz="1800" dirty="0"/>
              <a:t>Toll Free:  (888) 381-9806</a:t>
            </a:r>
          </a:p>
          <a:p>
            <a:r>
              <a:rPr lang="en-US" sz="1800" dirty="0"/>
              <a:t>www.barkermartin.com</a:t>
            </a:r>
          </a:p>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143000"/>
            <a:ext cx="2057400" cy="518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143000"/>
            <a:ext cx="60198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26670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26670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600199"/>
            <a:ext cx="4040188" cy="13716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71800"/>
            <a:ext cx="4040188" cy="3429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600198"/>
            <a:ext cx="4041775" cy="13716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71800"/>
            <a:ext cx="4041775" cy="3429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1371600"/>
            <a:ext cx="3008313" cy="10223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142999"/>
            <a:ext cx="5486400" cy="3810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7150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263173" name="Text Box 5"/>
          <p:cNvSpPr txBox="1">
            <a:spLocks noChangeArrowheads="1"/>
          </p:cNvSpPr>
          <p:nvPr/>
        </p:nvSpPr>
        <p:spPr bwMode="auto">
          <a:xfrm>
            <a:off x="441325" y="1184275"/>
            <a:ext cx="8397875" cy="457200"/>
          </a:xfrm>
          <a:prstGeom prst="rect">
            <a:avLst/>
          </a:prstGeom>
          <a:noFill/>
          <a:ln w="12700">
            <a:noFill/>
            <a:miter lim="800000"/>
            <a:headEnd type="none" w="sm" len="sm"/>
            <a:tailEnd type="none" w="sm" len="sm"/>
          </a:ln>
          <a:effectLst/>
        </p:spPr>
        <p:txBody>
          <a:bodyPr>
            <a:spAutoFit/>
          </a:bodyPr>
          <a:lstStyle/>
          <a:p>
            <a:pPr algn="l">
              <a:defRPr/>
            </a:pPr>
            <a:endParaRPr kumimoji="1" lang="en-US" sz="2400">
              <a:solidFill>
                <a:schemeClr val="tx1"/>
              </a:solidFill>
              <a:latin typeface="Times New Roman" pitchFamily="18" charset="0"/>
            </a:endParaRPr>
          </a:p>
        </p:txBody>
      </p:sp>
      <p:pic>
        <p:nvPicPr>
          <p:cNvPr id="6" name="Picture 5" descr="Barker-Martin-PPT-template.jpg"/>
          <p:cNvPicPr>
            <a:picLocks noChangeAspect="1"/>
          </p:cNvPicPr>
          <p:nvPr userDrawn="1"/>
        </p:nvPicPr>
        <p:blipFill>
          <a:blip r:embed="rId13" cstate="print"/>
          <a:stretch>
            <a:fillRect/>
          </a:stretch>
        </p:blipFill>
        <p:spPr>
          <a:xfrm>
            <a:off x="0" y="0"/>
            <a:ext cx="9144000" cy="6858000"/>
          </a:xfrm>
          <a:prstGeom prst="rect">
            <a:avLst/>
          </a:prstGeom>
        </p:spPr>
      </p:pic>
      <p:sp>
        <p:nvSpPr>
          <p:cNvPr id="1027" name="Rectangle 6"/>
          <p:cNvSpPr>
            <a:spLocks noGrp="1" noChangeArrowheads="1"/>
          </p:cNvSpPr>
          <p:nvPr>
            <p:ph type="title"/>
          </p:nvPr>
        </p:nvSpPr>
        <p:spPr bwMode="auto">
          <a:xfrm>
            <a:off x="381000"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381000" y="2667000"/>
            <a:ext cx="82296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Arial" charset="0"/>
        </a:defRPr>
      </a:lvl2pPr>
      <a:lvl3pPr algn="ctr" rtl="0" eaLnBrk="0" fontAlgn="base" hangingPunct="0">
        <a:spcBef>
          <a:spcPct val="0"/>
        </a:spcBef>
        <a:spcAft>
          <a:spcPct val="0"/>
        </a:spcAft>
        <a:defRPr sz="4000">
          <a:solidFill>
            <a:schemeClr val="bg1"/>
          </a:solidFill>
          <a:latin typeface="Arial" charset="0"/>
        </a:defRPr>
      </a:lvl3pPr>
      <a:lvl4pPr algn="ctr" rtl="0" eaLnBrk="0" fontAlgn="base" hangingPunct="0">
        <a:spcBef>
          <a:spcPct val="0"/>
        </a:spcBef>
        <a:spcAft>
          <a:spcPct val="0"/>
        </a:spcAft>
        <a:defRPr sz="4000">
          <a:solidFill>
            <a:schemeClr val="bg1"/>
          </a:solidFill>
          <a:latin typeface="Arial" charset="0"/>
        </a:defRPr>
      </a:lvl4pPr>
      <a:lvl5pPr algn="ctr" rtl="0" eaLnBrk="0" fontAlgn="base" hangingPunct="0">
        <a:spcBef>
          <a:spcPct val="0"/>
        </a:spcBef>
        <a:spcAft>
          <a:spcPct val="0"/>
        </a:spcAft>
        <a:defRPr sz="4000">
          <a:solidFill>
            <a:schemeClr val="bg1"/>
          </a:solidFill>
          <a:latin typeface="Arial" charset="0"/>
        </a:defRPr>
      </a:lvl5pPr>
      <a:lvl6pPr marL="457200" algn="ctr" rtl="0" fontAlgn="base">
        <a:spcBef>
          <a:spcPct val="0"/>
        </a:spcBef>
        <a:spcAft>
          <a:spcPct val="0"/>
        </a:spcAft>
        <a:defRPr sz="4000">
          <a:solidFill>
            <a:schemeClr val="bg1"/>
          </a:solidFill>
          <a:latin typeface="Arial" charset="0"/>
        </a:defRPr>
      </a:lvl6pPr>
      <a:lvl7pPr marL="914400" algn="ctr" rtl="0" fontAlgn="base">
        <a:spcBef>
          <a:spcPct val="0"/>
        </a:spcBef>
        <a:spcAft>
          <a:spcPct val="0"/>
        </a:spcAft>
        <a:defRPr sz="4000">
          <a:solidFill>
            <a:schemeClr val="bg1"/>
          </a:solidFill>
          <a:latin typeface="Arial" charset="0"/>
        </a:defRPr>
      </a:lvl7pPr>
      <a:lvl8pPr marL="1371600" algn="ctr" rtl="0" fontAlgn="base">
        <a:spcBef>
          <a:spcPct val="0"/>
        </a:spcBef>
        <a:spcAft>
          <a:spcPct val="0"/>
        </a:spcAft>
        <a:defRPr sz="4000">
          <a:solidFill>
            <a:schemeClr val="bg1"/>
          </a:solidFill>
          <a:latin typeface="Arial" charset="0"/>
        </a:defRPr>
      </a:lvl8pPr>
      <a:lvl9pPr marL="1828800" algn="ctr" rtl="0" fontAlgn="base">
        <a:spcBef>
          <a:spcPct val="0"/>
        </a:spcBef>
        <a:spcAft>
          <a:spcPct val="0"/>
        </a:spcAft>
        <a:defRPr sz="4000">
          <a:solidFill>
            <a:schemeClr val="bg1"/>
          </a:solidFill>
          <a:latin typeface="Arial"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0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Title 19"/>
          <p:cNvSpPr>
            <a:spLocks noGrp="1"/>
          </p:cNvSpPr>
          <p:nvPr>
            <p:ph type="ctrTitle"/>
          </p:nvPr>
        </p:nvSpPr>
        <p:spPr/>
        <p:txBody>
          <a:bodyPr/>
          <a:lstStyle/>
          <a:p>
            <a:r>
              <a:rPr lang="en-US" dirty="0"/>
              <a:t>The ABC’s of </a:t>
            </a:r>
            <a:r>
              <a:rPr lang="en-US"/>
              <a:t>Collections </a:t>
            </a:r>
            <a:br>
              <a:rPr lang="en-US"/>
            </a:br>
            <a:r>
              <a:rPr lang="en-US"/>
              <a:t>for Associations</a:t>
            </a:r>
            <a:endParaRPr lang="en-US" dirty="0"/>
          </a:p>
        </p:txBody>
      </p:sp>
      <p:sp>
        <p:nvSpPr>
          <p:cNvPr id="21" name="Subtitle 20"/>
          <p:cNvSpPr>
            <a:spLocks noGrp="1"/>
          </p:cNvSpPr>
          <p:nvPr>
            <p:ph type="subTitle" idx="1"/>
          </p:nvPr>
        </p:nvSpPr>
        <p:spPr>
          <a:xfrm>
            <a:off x="1371600" y="3200400"/>
            <a:ext cx="6400800" cy="2590800"/>
          </a:xfrm>
        </p:spPr>
        <p:txBody>
          <a:bodyPr/>
          <a:lstStyle/>
          <a:p>
            <a:r>
              <a:rPr lang="en-US" dirty="0"/>
              <a:t>Alexis (Ali) </a:t>
            </a:r>
            <a:r>
              <a:rPr lang="en-US" dirty="0" err="1"/>
              <a:t>Ducich</a:t>
            </a:r>
            <a:endParaRPr lang="en-US" dirty="0"/>
          </a:p>
          <a:p>
            <a:endParaRPr lang="en-US" sz="1600" dirty="0"/>
          </a:p>
          <a:p>
            <a:r>
              <a:rPr lang="en-US" sz="1600" dirty="0"/>
              <a:t>aducich@barkermartin.com</a:t>
            </a:r>
          </a:p>
          <a:p>
            <a:r>
              <a:rPr lang="en-US" sz="1600" dirty="0"/>
              <a:t>Main: (206) 381-9806</a:t>
            </a:r>
          </a:p>
          <a:p>
            <a:r>
              <a:rPr lang="en-US" sz="1600" dirty="0"/>
              <a:t>Direct: (971) 358-9943</a:t>
            </a:r>
          </a:p>
          <a:p>
            <a:r>
              <a:rPr lang="en-US" sz="1600" dirty="0"/>
              <a:t>www.barkermartin.com</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52293-9EB5-4093-9BA1-95D1AD2BC5D1}"/>
              </a:ext>
            </a:extLst>
          </p:cNvPr>
          <p:cNvSpPr>
            <a:spLocks noGrp="1"/>
          </p:cNvSpPr>
          <p:nvPr>
            <p:ph type="title"/>
          </p:nvPr>
        </p:nvSpPr>
        <p:spPr>
          <a:xfrm>
            <a:off x="381000" y="762000"/>
            <a:ext cx="8229600" cy="1143000"/>
          </a:xfrm>
        </p:spPr>
        <p:txBody>
          <a:bodyPr/>
          <a:lstStyle/>
          <a:p>
            <a:r>
              <a:rPr lang="en-US" dirty="0"/>
              <a:t>Garnishment</a:t>
            </a:r>
          </a:p>
        </p:txBody>
      </p:sp>
      <p:sp>
        <p:nvSpPr>
          <p:cNvPr id="3" name="Content Placeholder 2">
            <a:extLst>
              <a:ext uri="{FF2B5EF4-FFF2-40B4-BE49-F238E27FC236}">
                <a16:creationId xmlns:a16="http://schemas.microsoft.com/office/drawing/2014/main" id="{7C4B3827-38F9-45C2-8D26-F9F59ABE4C79}"/>
              </a:ext>
            </a:extLst>
          </p:cNvPr>
          <p:cNvSpPr>
            <a:spLocks noGrp="1"/>
          </p:cNvSpPr>
          <p:nvPr>
            <p:ph idx="1"/>
          </p:nvPr>
        </p:nvSpPr>
        <p:spPr>
          <a:xfrm>
            <a:off x="533400" y="1600200"/>
            <a:ext cx="8229600" cy="3657600"/>
          </a:xfrm>
        </p:spPr>
        <p:txBody>
          <a:bodyPr/>
          <a:lstStyle/>
          <a:p>
            <a:r>
              <a:rPr lang="en-US" sz="2400" dirty="0"/>
              <a:t>Asset Research</a:t>
            </a:r>
          </a:p>
          <a:p>
            <a:r>
              <a:rPr lang="en-US" sz="2400" dirty="0"/>
              <a:t>Bank garnishment: </a:t>
            </a:r>
          </a:p>
          <a:p>
            <a:pPr lvl="1"/>
            <a:r>
              <a:rPr lang="en-US" sz="2000" dirty="0"/>
              <a:t>Attaches to all funds in the account in excess of the exemption amounts on the date the writ is served on the bank. </a:t>
            </a:r>
          </a:p>
          <a:p>
            <a:r>
              <a:rPr lang="en-US" sz="2400" dirty="0"/>
              <a:t>Wage garnishment: </a:t>
            </a:r>
          </a:p>
          <a:p>
            <a:pPr lvl="1"/>
            <a:r>
              <a:rPr lang="en-US" sz="2000" dirty="0"/>
              <a:t>WA: Attaches to 20% of net wages in excess of the exemption amounts over a 60-day period.</a:t>
            </a:r>
          </a:p>
          <a:p>
            <a:pPr lvl="1"/>
            <a:r>
              <a:rPr lang="en-US" sz="2000" dirty="0"/>
              <a:t>OR: Attaches to 25% of net wages in excess of the exemption amounts over a 90-day period.</a:t>
            </a:r>
            <a:endParaRPr lang="en-US" sz="1200" dirty="0"/>
          </a:p>
          <a:p>
            <a:r>
              <a:rPr lang="en-US" sz="2400" dirty="0"/>
              <a:t>Social Security, Disability, and Unemployment funds are exempt from garnishment.</a:t>
            </a:r>
          </a:p>
          <a:p>
            <a:r>
              <a:rPr lang="en-US" sz="2400" dirty="0"/>
              <a:t>Can only garnish judgment amount but can continue to garnish until judgment is satisfied. </a:t>
            </a:r>
          </a:p>
          <a:p>
            <a:pPr lvl="1"/>
            <a:endParaRPr lang="en-US" dirty="0"/>
          </a:p>
          <a:p>
            <a:endParaRPr lang="en-US" dirty="0"/>
          </a:p>
        </p:txBody>
      </p:sp>
    </p:spTree>
    <p:extLst>
      <p:ext uri="{BB962C8B-B14F-4D97-AF65-F5344CB8AC3E}">
        <p14:creationId xmlns:p14="http://schemas.microsoft.com/office/powerpoint/2010/main" val="111169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AD180-ED79-46C3-8D96-887F7688FCDC}"/>
              </a:ext>
            </a:extLst>
          </p:cNvPr>
          <p:cNvSpPr>
            <a:spLocks noGrp="1"/>
          </p:cNvSpPr>
          <p:nvPr>
            <p:ph type="title"/>
          </p:nvPr>
        </p:nvSpPr>
        <p:spPr>
          <a:xfrm>
            <a:off x="357909" y="685800"/>
            <a:ext cx="8229600" cy="1143000"/>
          </a:xfrm>
        </p:spPr>
        <p:txBody>
          <a:bodyPr/>
          <a:lstStyle/>
          <a:p>
            <a:r>
              <a:rPr lang="en-US" dirty="0"/>
              <a:t>Sheriff’s Sale</a:t>
            </a:r>
          </a:p>
        </p:txBody>
      </p:sp>
      <p:sp>
        <p:nvSpPr>
          <p:cNvPr id="3" name="Content Placeholder 2">
            <a:extLst>
              <a:ext uri="{FF2B5EF4-FFF2-40B4-BE49-F238E27FC236}">
                <a16:creationId xmlns:a16="http://schemas.microsoft.com/office/drawing/2014/main" id="{9F93B901-83AC-48A5-B3E4-7AE645AEB52D}"/>
              </a:ext>
            </a:extLst>
          </p:cNvPr>
          <p:cNvSpPr>
            <a:spLocks noGrp="1"/>
          </p:cNvSpPr>
          <p:nvPr>
            <p:ph idx="1"/>
          </p:nvPr>
        </p:nvSpPr>
        <p:spPr>
          <a:xfrm>
            <a:off x="357909" y="1524000"/>
            <a:ext cx="8610600" cy="3657600"/>
          </a:xfrm>
        </p:spPr>
        <p:txBody>
          <a:bodyPr/>
          <a:lstStyle/>
          <a:p>
            <a:r>
              <a:rPr lang="en-US" sz="2400" dirty="0"/>
              <a:t>If foreclosed, the Association can proceed with a sheriff’s sale where the sheriff auctions the property</a:t>
            </a:r>
          </a:p>
          <a:p>
            <a:pPr lvl="1"/>
            <a:r>
              <a:rPr lang="en-US" sz="2000" dirty="0"/>
              <a:t>Debtor’s ownership rights in the property are terminated through this process</a:t>
            </a:r>
          </a:p>
          <a:p>
            <a:pPr lvl="1"/>
            <a:r>
              <a:rPr lang="en-US" sz="2000" dirty="0"/>
              <a:t>Association informs the sheriff of the opening bid amount </a:t>
            </a:r>
          </a:p>
          <a:p>
            <a:pPr lvl="1"/>
            <a:r>
              <a:rPr lang="en-US" sz="2000" dirty="0"/>
              <a:t>The highest bidder at the sheriff’s sale (which may be the Association) will become the legal title owner of the property after the redemption period expires</a:t>
            </a:r>
          </a:p>
          <a:p>
            <a:r>
              <a:rPr lang="en-US" sz="2400" dirty="0"/>
              <a:t>Redemption period: Amount of time after the sheriff’s sale date that the debtor has to pay the redemption amount to retain their ownership interest in the property</a:t>
            </a:r>
          </a:p>
          <a:p>
            <a:pPr lvl="1"/>
            <a:r>
              <a:rPr lang="en-US" sz="2000" dirty="0"/>
              <a:t>OR: 180 days</a:t>
            </a:r>
          </a:p>
          <a:p>
            <a:pPr lvl="1"/>
            <a:r>
              <a:rPr lang="en-US" sz="2000" dirty="0"/>
              <a:t>WA: 12 months, 8 months, or none</a:t>
            </a:r>
          </a:p>
          <a:p>
            <a:pPr lvl="2"/>
            <a:r>
              <a:rPr lang="en-US" sz="1600" dirty="0"/>
              <a:t>Depends on circumstances</a:t>
            </a:r>
          </a:p>
        </p:txBody>
      </p:sp>
    </p:spTree>
    <p:extLst>
      <p:ext uri="{BB962C8B-B14F-4D97-AF65-F5344CB8AC3E}">
        <p14:creationId xmlns:p14="http://schemas.microsoft.com/office/powerpoint/2010/main" val="174690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Title 19"/>
          <p:cNvSpPr>
            <a:spLocks noGrp="1"/>
          </p:cNvSpPr>
          <p:nvPr>
            <p:ph type="ctrTitle"/>
          </p:nvPr>
        </p:nvSpPr>
        <p:spPr>
          <a:xfrm>
            <a:off x="457200" y="1371600"/>
            <a:ext cx="8229600" cy="838200"/>
          </a:xfrm>
        </p:spPr>
        <p:txBody>
          <a:bodyPr/>
          <a:lstStyle/>
          <a:p>
            <a:r>
              <a:rPr lang="en-US" dirty="0"/>
              <a:t>If you have any questions, please do not hesitate to contact me!</a:t>
            </a:r>
          </a:p>
        </p:txBody>
      </p:sp>
      <p:sp>
        <p:nvSpPr>
          <p:cNvPr id="21" name="Subtitle 20"/>
          <p:cNvSpPr>
            <a:spLocks noGrp="1"/>
          </p:cNvSpPr>
          <p:nvPr>
            <p:ph type="subTitle" idx="1"/>
          </p:nvPr>
        </p:nvSpPr>
        <p:spPr>
          <a:xfrm>
            <a:off x="1371600" y="3886200"/>
            <a:ext cx="6400800" cy="2590800"/>
          </a:xfrm>
        </p:spPr>
        <p:txBody>
          <a:bodyPr/>
          <a:lstStyle/>
          <a:p>
            <a:r>
              <a:rPr lang="en-US" sz="2400" dirty="0"/>
              <a:t>Alexis (Ali) </a:t>
            </a:r>
            <a:r>
              <a:rPr lang="en-US" sz="2400" dirty="0" err="1"/>
              <a:t>Ducich</a:t>
            </a:r>
            <a:endParaRPr lang="en-US" sz="2400" dirty="0"/>
          </a:p>
          <a:p>
            <a:endParaRPr lang="en-US" sz="1600" dirty="0"/>
          </a:p>
          <a:p>
            <a:r>
              <a:rPr lang="en-US" sz="1600" dirty="0"/>
              <a:t>aducich@barkermartin.com</a:t>
            </a:r>
          </a:p>
          <a:p>
            <a:r>
              <a:rPr lang="en-US" sz="1600" dirty="0"/>
              <a:t>Main: (206) 381-9806 x 1</a:t>
            </a:r>
          </a:p>
          <a:p>
            <a:r>
              <a:rPr lang="en-US" sz="1600" dirty="0"/>
              <a:t>Direct: (971) 358-9943</a:t>
            </a:r>
          </a:p>
          <a:p>
            <a:r>
              <a:rPr lang="en-US" sz="1600" dirty="0"/>
              <a:t>www.barkermartin.com</a:t>
            </a:r>
          </a:p>
        </p:txBody>
      </p:sp>
      <p:sp>
        <p:nvSpPr>
          <p:cNvPr id="2" name="TextBox 1"/>
          <p:cNvSpPr txBox="1"/>
          <p:nvPr/>
        </p:nvSpPr>
        <p:spPr>
          <a:xfrm>
            <a:off x="914400" y="2813304"/>
            <a:ext cx="7315200" cy="523220"/>
          </a:xfrm>
          <a:prstGeom prst="rect">
            <a:avLst/>
          </a:prstGeom>
          <a:noFill/>
        </p:spPr>
        <p:txBody>
          <a:bodyPr wrap="square" rtlCol="0">
            <a:spAutoFit/>
          </a:bodyPr>
          <a:lstStyle/>
          <a:p>
            <a:r>
              <a:rPr lang="en-US" dirty="0"/>
              <a:t>Thank You!</a:t>
            </a:r>
          </a:p>
        </p:txBody>
      </p:sp>
    </p:spTree>
    <p:extLst>
      <p:ext uri="{BB962C8B-B14F-4D97-AF65-F5344CB8AC3E}">
        <p14:creationId xmlns:p14="http://schemas.microsoft.com/office/powerpoint/2010/main" val="2549799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DISCLAIMER</a:t>
            </a:r>
            <a:endParaRPr lang="en-US" dirty="0"/>
          </a:p>
        </p:txBody>
      </p:sp>
      <p:sp>
        <p:nvSpPr>
          <p:cNvPr id="3" name="Content Placeholder 2"/>
          <p:cNvSpPr>
            <a:spLocks noGrp="1"/>
          </p:cNvSpPr>
          <p:nvPr>
            <p:ph idx="1"/>
          </p:nvPr>
        </p:nvSpPr>
        <p:spPr>
          <a:xfrm>
            <a:off x="381000" y="2209800"/>
            <a:ext cx="8229600" cy="4114800"/>
          </a:xfrm>
        </p:spPr>
        <p:txBody>
          <a:bodyPr/>
          <a:lstStyle/>
          <a:p>
            <a:pPr marL="0" indent="0" algn="just">
              <a:lnSpc>
                <a:spcPct val="80000"/>
              </a:lnSpc>
              <a:buFontTx/>
              <a:buNone/>
              <a:defRPr/>
            </a:pPr>
            <a:r>
              <a:rPr lang="en-US" dirty="0"/>
              <a:t>This presentation is for general informational purposes only and should not be construed as legal advice or a legal opinion on specific facts or circumstances, nor a solicitation of legal business.  </a:t>
            </a:r>
          </a:p>
          <a:p>
            <a:pPr marL="0" indent="0" algn="just">
              <a:lnSpc>
                <a:spcPct val="80000"/>
              </a:lnSpc>
              <a:buFontTx/>
              <a:buNone/>
              <a:defRPr/>
            </a:pPr>
            <a:endParaRPr lang="en-US" sz="1400" dirty="0"/>
          </a:p>
          <a:p>
            <a:pPr marL="0" indent="0" algn="just">
              <a:lnSpc>
                <a:spcPct val="80000"/>
              </a:lnSpc>
              <a:buFontTx/>
              <a:buNone/>
              <a:defRPr/>
            </a:pPr>
            <a:r>
              <a:rPr lang="en-US" dirty="0"/>
              <a:t>We urge you to consult your own attorney about any particular factual situation or any specific legal questions you may have.</a:t>
            </a:r>
          </a:p>
          <a:p>
            <a:pPr marL="0" indent="0" algn="just">
              <a:lnSpc>
                <a:spcPct val="80000"/>
              </a:lnSpc>
              <a:buFontTx/>
              <a:buNone/>
              <a:defRPr/>
            </a:pPr>
            <a:endParaRPr lang="en-US" sz="1400" dirty="0"/>
          </a:p>
          <a:p>
            <a:pPr marL="0" indent="0" algn="just">
              <a:lnSpc>
                <a:spcPct val="80000"/>
              </a:lnSpc>
              <a:buFontTx/>
              <a:buNone/>
              <a:defRPr/>
            </a:pPr>
            <a:r>
              <a:rPr lang="en-US" dirty="0"/>
              <a:t>No attorney-client relationship attaches as a result of any exchange of information.</a:t>
            </a:r>
          </a:p>
        </p:txBody>
      </p:sp>
    </p:spTree>
    <p:extLst>
      <p:ext uri="{BB962C8B-B14F-4D97-AF65-F5344CB8AC3E}">
        <p14:creationId xmlns:p14="http://schemas.microsoft.com/office/powerpoint/2010/main" val="4610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254" y="914400"/>
            <a:ext cx="8229600" cy="1143000"/>
          </a:xfrm>
        </p:spPr>
        <p:txBody>
          <a:bodyPr/>
          <a:lstStyle/>
          <a:p>
            <a:r>
              <a:rPr lang="en-US" altLang="en-US" b="1" dirty="0"/>
              <a:t>What is Collectible?</a:t>
            </a:r>
            <a:endParaRPr lang="en-US" dirty="0"/>
          </a:p>
        </p:txBody>
      </p:sp>
      <p:sp>
        <p:nvSpPr>
          <p:cNvPr id="3" name="Content Placeholder 2"/>
          <p:cNvSpPr>
            <a:spLocks noGrp="1"/>
          </p:cNvSpPr>
          <p:nvPr>
            <p:ph idx="1"/>
          </p:nvPr>
        </p:nvSpPr>
        <p:spPr>
          <a:xfrm>
            <a:off x="533400" y="1905000"/>
            <a:ext cx="8229600" cy="4114800"/>
          </a:xfrm>
        </p:spPr>
        <p:txBody>
          <a:bodyPr/>
          <a:lstStyle/>
          <a:p>
            <a:pPr>
              <a:spcAft>
                <a:spcPts val="600"/>
              </a:spcAft>
              <a:defRPr/>
            </a:pPr>
            <a:r>
              <a:rPr lang="en-US" altLang="en-US" sz="2400" dirty="0"/>
              <a:t>Assessments?</a:t>
            </a:r>
          </a:p>
          <a:p>
            <a:pPr>
              <a:spcAft>
                <a:spcPts val="600"/>
              </a:spcAft>
              <a:defRPr/>
            </a:pPr>
            <a:r>
              <a:rPr lang="en-US" altLang="en-US" sz="2400" dirty="0"/>
              <a:t>Late Fees? </a:t>
            </a:r>
          </a:p>
          <a:p>
            <a:pPr>
              <a:spcAft>
                <a:spcPts val="600"/>
              </a:spcAft>
              <a:defRPr/>
            </a:pPr>
            <a:r>
              <a:rPr lang="en-US" altLang="en-US" sz="2400" dirty="0"/>
              <a:t>Interest?</a:t>
            </a:r>
          </a:p>
          <a:p>
            <a:pPr>
              <a:spcAft>
                <a:spcPts val="600"/>
              </a:spcAft>
              <a:defRPr/>
            </a:pPr>
            <a:r>
              <a:rPr lang="en-US" altLang="en-US" sz="2400" dirty="0"/>
              <a:t>Fines?</a:t>
            </a:r>
          </a:p>
          <a:p>
            <a:pPr>
              <a:spcAft>
                <a:spcPts val="600"/>
              </a:spcAft>
              <a:defRPr/>
            </a:pPr>
            <a:r>
              <a:rPr lang="en-US" altLang="en-US" sz="2400" dirty="0"/>
              <a:t>Attorneys’ Fees and Costs Incurred in Collecting Delinquent Assessments?</a:t>
            </a:r>
          </a:p>
          <a:p>
            <a:pPr>
              <a:spcAft>
                <a:spcPts val="600"/>
              </a:spcAft>
              <a:defRPr/>
            </a:pPr>
            <a:r>
              <a:rPr lang="en-US" altLang="en-US" sz="2400" dirty="0"/>
              <a:t>Attorneys’ Fees and Costs Incurred in Enforcing the Governing Documents?</a:t>
            </a:r>
          </a:p>
        </p:txBody>
      </p:sp>
    </p:spTree>
    <p:extLst>
      <p:ext uri="{BB962C8B-B14F-4D97-AF65-F5344CB8AC3E}">
        <p14:creationId xmlns:p14="http://schemas.microsoft.com/office/powerpoint/2010/main" val="173566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925" y="990600"/>
            <a:ext cx="8229600" cy="1143000"/>
          </a:xfrm>
        </p:spPr>
        <p:txBody>
          <a:bodyPr/>
          <a:lstStyle/>
          <a:p>
            <a:r>
              <a:rPr lang="en-US" altLang="en-US" b="1" dirty="0"/>
              <a:t>How Much Time Do </a:t>
            </a:r>
            <a:br>
              <a:rPr lang="en-US" altLang="en-US" b="1" dirty="0"/>
            </a:br>
            <a:r>
              <a:rPr lang="en-US" altLang="en-US" b="1" dirty="0"/>
              <a:t>You Have to Collect?</a:t>
            </a:r>
            <a:endParaRPr lang="en-US" dirty="0"/>
          </a:p>
        </p:txBody>
      </p:sp>
      <p:sp>
        <p:nvSpPr>
          <p:cNvPr id="3" name="Content Placeholder 2"/>
          <p:cNvSpPr>
            <a:spLocks noGrp="1"/>
          </p:cNvSpPr>
          <p:nvPr>
            <p:ph idx="1"/>
          </p:nvPr>
        </p:nvSpPr>
        <p:spPr>
          <a:xfrm>
            <a:off x="533400" y="2286000"/>
            <a:ext cx="8229600" cy="4114800"/>
          </a:xfrm>
        </p:spPr>
        <p:txBody>
          <a:bodyPr/>
          <a:lstStyle/>
          <a:p>
            <a:pPr>
              <a:spcAft>
                <a:spcPts val="600"/>
              </a:spcAft>
              <a:defRPr/>
            </a:pPr>
            <a:r>
              <a:rPr lang="en-US" altLang="en-US" sz="2000" dirty="0"/>
              <a:t>Also known as, the Statute of Limitations</a:t>
            </a:r>
          </a:p>
          <a:p>
            <a:pPr>
              <a:spcAft>
                <a:spcPts val="600"/>
              </a:spcAft>
              <a:defRPr/>
            </a:pPr>
            <a:r>
              <a:rPr lang="en-US" altLang="en-US" sz="2000" dirty="0"/>
              <a:t>Washington</a:t>
            </a:r>
          </a:p>
          <a:p>
            <a:pPr lvl="1">
              <a:spcAft>
                <a:spcPts val="600"/>
              </a:spcAft>
              <a:defRPr/>
            </a:pPr>
            <a:r>
              <a:rPr lang="en-US" altLang="en-US" sz="1600" dirty="0"/>
              <a:t>New and Old Act Condos: 3 years from date assessment is due</a:t>
            </a:r>
          </a:p>
          <a:p>
            <a:pPr lvl="1">
              <a:spcAft>
                <a:spcPts val="600"/>
              </a:spcAft>
              <a:defRPr/>
            </a:pPr>
            <a:r>
              <a:rPr lang="en-US" altLang="en-US" sz="1600" dirty="0"/>
              <a:t>HOA and WUCIOA: 6 years from date assessment is due.</a:t>
            </a:r>
          </a:p>
          <a:p>
            <a:pPr>
              <a:spcAft>
                <a:spcPts val="600"/>
              </a:spcAft>
              <a:defRPr/>
            </a:pPr>
            <a:r>
              <a:rPr lang="en-US" altLang="en-US" sz="2000" dirty="0"/>
              <a:t>Oregon</a:t>
            </a:r>
          </a:p>
          <a:p>
            <a:pPr lvl="1">
              <a:spcAft>
                <a:spcPts val="600"/>
              </a:spcAft>
              <a:defRPr/>
            </a:pPr>
            <a:r>
              <a:rPr lang="en-US" altLang="en-US" sz="1600" dirty="0"/>
              <a:t>6 years from date assessment is due</a:t>
            </a:r>
          </a:p>
          <a:p>
            <a:pPr>
              <a:spcAft>
                <a:spcPts val="600"/>
              </a:spcAft>
              <a:defRPr/>
            </a:pPr>
            <a:r>
              <a:rPr lang="en-US" altLang="en-US" sz="2000" dirty="0"/>
              <a:t>Judgment = 10 years</a:t>
            </a:r>
          </a:p>
          <a:p>
            <a:pPr lvl="1">
              <a:spcAft>
                <a:spcPts val="600"/>
              </a:spcAft>
              <a:defRPr/>
            </a:pPr>
            <a:r>
              <a:rPr lang="en-US" altLang="en-US" sz="1600" dirty="0"/>
              <a:t>In WA judgment can be renewed for another 10 years (20 years total)</a:t>
            </a:r>
          </a:p>
          <a:p>
            <a:pPr>
              <a:spcAft>
                <a:spcPts val="600"/>
              </a:spcAft>
              <a:defRPr/>
            </a:pPr>
            <a:r>
              <a:rPr lang="en-US" altLang="en-US" sz="2000" dirty="0"/>
              <a:t>TIP: Keep the Statute of Limitations in mind when deciding when to turn an account over for collections.</a:t>
            </a:r>
          </a:p>
        </p:txBody>
      </p:sp>
    </p:spTree>
    <p:extLst>
      <p:ext uri="{BB962C8B-B14F-4D97-AF65-F5344CB8AC3E}">
        <p14:creationId xmlns:p14="http://schemas.microsoft.com/office/powerpoint/2010/main" val="219928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altLang="en-US" b="1" dirty="0"/>
              <a:t>Collection Options:</a:t>
            </a:r>
            <a:endParaRPr lang="en-US" dirty="0"/>
          </a:p>
        </p:txBody>
      </p:sp>
      <p:sp>
        <p:nvSpPr>
          <p:cNvPr id="3" name="Content Placeholder 2"/>
          <p:cNvSpPr>
            <a:spLocks noGrp="1"/>
          </p:cNvSpPr>
          <p:nvPr>
            <p:ph idx="1"/>
          </p:nvPr>
        </p:nvSpPr>
        <p:spPr>
          <a:xfrm>
            <a:off x="533400" y="1828800"/>
            <a:ext cx="8229600" cy="4114800"/>
          </a:xfrm>
        </p:spPr>
        <p:txBody>
          <a:bodyPr/>
          <a:lstStyle/>
          <a:p>
            <a:pPr>
              <a:spcAft>
                <a:spcPts val="600"/>
              </a:spcAft>
              <a:defRPr/>
            </a:pPr>
            <a:r>
              <a:rPr lang="en-US" altLang="en-US" sz="2200" dirty="0"/>
              <a:t>Courtesy and Delinquency Notices by Association</a:t>
            </a:r>
          </a:p>
          <a:p>
            <a:pPr>
              <a:spcAft>
                <a:spcPts val="600"/>
              </a:spcAft>
              <a:defRPr/>
            </a:pPr>
            <a:r>
              <a:rPr lang="en-US" altLang="en-US" sz="2200" dirty="0"/>
              <a:t>Payment Plans (either before or after turning over for collections)</a:t>
            </a:r>
          </a:p>
          <a:p>
            <a:pPr>
              <a:spcAft>
                <a:spcPts val="600"/>
              </a:spcAft>
              <a:defRPr/>
            </a:pPr>
            <a:r>
              <a:rPr lang="en-US" altLang="en-US" sz="2200" dirty="0"/>
              <a:t>Turnover for Collections </a:t>
            </a:r>
          </a:p>
          <a:p>
            <a:pPr>
              <a:spcAft>
                <a:spcPts val="600"/>
              </a:spcAft>
              <a:defRPr/>
            </a:pPr>
            <a:r>
              <a:rPr lang="en-US" altLang="en-US" sz="2200" dirty="0"/>
              <a:t>Lien (can be recorded before turning over to attorney)</a:t>
            </a:r>
          </a:p>
          <a:p>
            <a:pPr>
              <a:spcAft>
                <a:spcPts val="600"/>
              </a:spcAft>
              <a:defRPr/>
            </a:pPr>
            <a:r>
              <a:rPr lang="en-US" altLang="en-US" sz="2200" dirty="0"/>
              <a:t>Lawsuit (Personal Obligation or Foreclosure)</a:t>
            </a:r>
          </a:p>
          <a:p>
            <a:pPr>
              <a:spcAft>
                <a:spcPts val="600"/>
              </a:spcAft>
              <a:defRPr/>
            </a:pPr>
            <a:r>
              <a:rPr lang="en-US" altLang="en-US" sz="2200" dirty="0"/>
              <a:t>Garnishment (Wage or Bank)</a:t>
            </a:r>
          </a:p>
          <a:p>
            <a:pPr>
              <a:spcAft>
                <a:spcPts val="600"/>
              </a:spcAft>
              <a:defRPr/>
            </a:pPr>
            <a:r>
              <a:rPr lang="en-US" altLang="en-US" sz="2200" dirty="0"/>
              <a:t>Sheriff’s Sale (if chose Foreclosure)</a:t>
            </a:r>
          </a:p>
          <a:p>
            <a:pPr lvl="1">
              <a:spcAft>
                <a:spcPts val="600"/>
              </a:spcAft>
              <a:defRPr/>
            </a:pPr>
            <a:r>
              <a:rPr lang="en-US" altLang="en-US" sz="2000" dirty="0"/>
              <a:t>Terminates owners’ ownership interest in the property</a:t>
            </a:r>
          </a:p>
        </p:txBody>
      </p:sp>
    </p:spTree>
    <p:extLst>
      <p:ext uri="{BB962C8B-B14F-4D97-AF65-F5344CB8AC3E}">
        <p14:creationId xmlns:p14="http://schemas.microsoft.com/office/powerpoint/2010/main" val="24482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altLang="en-US" b="1" dirty="0"/>
              <a:t>Association's Lien:</a:t>
            </a:r>
            <a:endParaRPr lang="en-US" dirty="0"/>
          </a:p>
        </p:txBody>
      </p:sp>
      <p:sp>
        <p:nvSpPr>
          <p:cNvPr id="3" name="Content Placeholder 2"/>
          <p:cNvSpPr>
            <a:spLocks noGrp="1"/>
          </p:cNvSpPr>
          <p:nvPr>
            <p:ph idx="1"/>
          </p:nvPr>
        </p:nvSpPr>
        <p:spPr>
          <a:xfrm>
            <a:off x="609600" y="1828800"/>
            <a:ext cx="8229600" cy="4114800"/>
          </a:xfrm>
        </p:spPr>
        <p:txBody>
          <a:bodyPr/>
          <a:lstStyle/>
          <a:p>
            <a:pPr>
              <a:spcAft>
                <a:spcPts val="600"/>
              </a:spcAft>
              <a:defRPr/>
            </a:pPr>
            <a:r>
              <a:rPr lang="en-US" altLang="en-US" sz="2200" dirty="0"/>
              <a:t>Condominium/WUCIOA Lien: Automatic in WA and OR</a:t>
            </a:r>
          </a:p>
          <a:p>
            <a:pPr>
              <a:spcAft>
                <a:spcPts val="600"/>
              </a:spcAft>
              <a:defRPr/>
            </a:pPr>
            <a:r>
              <a:rPr lang="en-US" altLang="en-US" sz="2200" dirty="0"/>
              <a:t>HOA Lien: Automatic in OR. In WA refer to Governing Documents.</a:t>
            </a:r>
          </a:p>
          <a:p>
            <a:pPr>
              <a:spcAft>
                <a:spcPts val="600"/>
              </a:spcAft>
              <a:defRPr/>
            </a:pPr>
            <a:r>
              <a:rPr lang="en-US" altLang="en-US" sz="2200" dirty="0"/>
              <a:t>Lien priority: Depends on whether WA or </a:t>
            </a:r>
            <a:r>
              <a:rPr lang="en-US" altLang="en-US" sz="2200" dirty="0" err="1"/>
              <a:t>OR</a:t>
            </a:r>
            <a:r>
              <a:rPr lang="en-US" altLang="en-US" sz="2200" dirty="0"/>
              <a:t> and type of Association.</a:t>
            </a:r>
          </a:p>
          <a:p>
            <a:pPr>
              <a:spcAft>
                <a:spcPts val="600"/>
              </a:spcAft>
              <a:defRPr/>
            </a:pPr>
            <a:r>
              <a:rPr lang="en-US" altLang="en-US" sz="2200" dirty="0"/>
              <a:t>What if Lender Foreclosure?</a:t>
            </a:r>
          </a:p>
          <a:p>
            <a:pPr lvl="1">
              <a:spcAft>
                <a:spcPts val="600"/>
              </a:spcAft>
              <a:defRPr/>
            </a:pPr>
            <a:r>
              <a:rPr lang="en-US" altLang="en-US" sz="2000" dirty="0"/>
              <a:t>Does not impact owner’s personal obligation to pay</a:t>
            </a:r>
          </a:p>
          <a:p>
            <a:pPr lvl="1">
              <a:spcAft>
                <a:spcPts val="600"/>
              </a:spcAft>
              <a:defRPr/>
            </a:pPr>
            <a:r>
              <a:rPr lang="en-US" altLang="en-US" sz="2000" dirty="0"/>
              <a:t>May impact Association’s lien if DOT is prior to Association lien.</a:t>
            </a:r>
          </a:p>
          <a:p>
            <a:pPr>
              <a:spcAft>
                <a:spcPts val="600"/>
              </a:spcAft>
              <a:defRPr/>
            </a:pPr>
            <a:r>
              <a:rPr lang="en-US" altLang="en-US" sz="2200" dirty="0"/>
              <a:t>What if Owner files bankruptcy?</a:t>
            </a:r>
          </a:p>
          <a:p>
            <a:pPr lvl="1">
              <a:spcAft>
                <a:spcPts val="600"/>
              </a:spcAft>
              <a:defRPr/>
            </a:pPr>
            <a:r>
              <a:rPr lang="en-US" altLang="en-US" sz="2000" dirty="0"/>
              <a:t>Impacts personal obligation to pay, may or may not impact lien.</a:t>
            </a:r>
          </a:p>
        </p:txBody>
      </p:sp>
    </p:spTree>
    <p:extLst>
      <p:ext uri="{BB962C8B-B14F-4D97-AF65-F5344CB8AC3E}">
        <p14:creationId xmlns:p14="http://schemas.microsoft.com/office/powerpoint/2010/main" val="361272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49D6-7A2C-4961-A147-3C20359DF953}"/>
              </a:ext>
            </a:extLst>
          </p:cNvPr>
          <p:cNvSpPr>
            <a:spLocks noGrp="1"/>
          </p:cNvSpPr>
          <p:nvPr>
            <p:ph type="title"/>
          </p:nvPr>
        </p:nvSpPr>
        <p:spPr>
          <a:xfrm>
            <a:off x="381000" y="685800"/>
            <a:ext cx="8229600" cy="1143000"/>
          </a:xfrm>
        </p:spPr>
        <p:txBody>
          <a:bodyPr/>
          <a:lstStyle/>
          <a:p>
            <a:r>
              <a:rPr lang="en-US" sz="3600" dirty="0"/>
              <a:t>Personal Obligation Lawsuit</a:t>
            </a:r>
          </a:p>
        </p:txBody>
      </p:sp>
      <p:sp>
        <p:nvSpPr>
          <p:cNvPr id="3" name="Content Placeholder 2">
            <a:extLst>
              <a:ext uri="{FF2B5EF4-FFF2-40B4-BE49-F238E27FC236}">
                <a16:creationId xmlns:a16="http://schemas.microsoft.com/office/drawing/2014/main" id="{30FB9E96-95D8-454C-A439-149A6CC1C398}"/>
              </a:ext>
            </a:extLst>
          </p:cNvPr>
          <p:cNvSpPr>
            <a:spLocks noGrp="1"/>
          </p:cNvSpPr>
          <p:nvPr>
            <p:ph idx="1"/>
          </p:nvPr>
        </p:nvSpPr>
        <p:spPr>
          <a:xfrm>
            <a:off x="274782" y="1676400"/>
            <a:ext cx="8839200" cy="3657600"/>
          </a:xfrm>
        </p:spPr>
        <p:txBody>
          <a:bodyPr/>
          <a:lstStyle/>
          <a:p>
            <a:r>
              <a:rPr lang="en-US" sz="2600" dirty="0"/>
              <a:t>Results in money judgment against owner or past-owner</a:t>
            </a:r>
          </a:p>
          <a:p>
            <a:pPr lvl="1"/>
            <a:r>
              <a:rPr lang="en-US" sz="2200" dirty="0"/>
              <a:t>Does not impact owner’s ownership interest in property </a:t>
            </a:r>
          </a:p>
          <a:p>
            <a:pPr lvl="1"/>
            <a:r>
              <a:rPr lang="en-US" sz="2200" dirty="0"/>
              <a:t>Does not impact lender’s deed of trust on property</a:t>
            </a:r>
          </a:p>
          <a:p>
            <a:r>
              <a:rPr lang="en-US" sz="2600" dirty="0"/>
              <a:t>Lawsuit must be filed in county where Defendant lives</a:t>
            </a:r>
          </a:p>
          <a:p>
            <a:r>
              <a:rPr lang="en-US" sz="2600" dirty="0"/>
              <a:t>Begins with filing a complaint and serving the Defendant</a:t>
            </a:r>
          </a:p>
          <a:p>
            <a:pPr lvl="1"/>
            <a:r>
              <a:rPr lang="en-US" sz="2200" dirty="0"/>
              <a:t>If no response within specified time, then can obtain default judgment against Defendant</a:t>
            </a:r>
          </a:p>
          <a:p>
            <a:pPr lvl="1"/>
            <a:r>
              <a:rPr lang="en-US" sz="2200" dirty="0"/>
              <a:t>If response/answer received, then need to schedule and attend hearing to obtain judgment against Defendant if agreement cannot be reached</a:t>
            </a:r>
          </a:p>
          <a:p>
            <a:r>
              <a:rPr lang="en-US" sz="2600" dirty="0"/>
              <a:t>Once judgment is entered, can proceed with bank or wage garnishment to attempt to recover funds</a:t>
            </a:r>
          </a:p>
        </p:txBody>
      </p:sp>
    </p:spTree>
    <p:extLst>
      <p:ext uri="{BB962C8B-B14F-4D97-AF65-F5344CB8AC3E}">
        <p14:creationId xmlns:p14="http://schemas.microsoft.com/office/powerpoint/2010/main" val="348018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49D6-7A2C-4961-A147-3C20359DF953}"/>
              </a:ext>
            </a:extLst>
          </p:cNvPr>
          <p:cNvSpPr>
            <a:spLocks noGrp="1"/>
          </p:cNvSpPr>
          <p:nvPr>
            <p:ph type="title"/>
          </p:nvPr>
        </p:nvSpPr>
        <p:spPr>
          <a:xfrm>
            <a:off x="457200" y="685800"/>
            <a:ext cx="8229600" cy="1143000"/>
          </a:xfrm>
        </p:spPr>
        <p:txBody>
          <a:bodyPr/>
          <a:lstStyle/>
          <a:p>
            <a:r>
              <a:rPr lang="en-US" sz="2800" dirty="0"/>
              <a:t>Foreclosure Lawsuit: Requirements Prior</a:t>
            </a:r>
          </a:p>
        </p:txBody>
      </p:sp>
      <p:sp>
        <p:nvSpPr>
          <p:cNvPr id="3" name="Content Placeholder 2">
            <a:extLst>
              <a:ext uri="{FF2B5EF4-FFF2-40B4-BE49-F238E27FC236}">
                <a16:creationId xmlns:a16="http://schemas.microsoft.com/office/drawing/2014/main" id="{30FB9E96-95D8-454C-A439-149A6CC1C398}"/>
              </a:ext>
            </a:extLst>
          </p:cNvPr>
          <p:cNvSpPr>
            <a:spLocks noGrp="1"/>
          </p:cNvSpPr>
          <p:nvPr>
            <p:ph idx="1"/>
          </p:nvPr>
        </p:nvSpPr>
        <p:spPr>
          <a:xfrm>
            <a:off x="152400" y="685800"/>
            <a:ext cx="8839200" cy="3657600"/>
          </a:xfrm>
        </p:spPr>
        <p:txBody>
          <a:bodyPr/>
          <a:lstStyle/>
          <a:p>
            <a:endParaRPr lang="en-US" sz="2200" dirty="0"/>
          </a:p>
          <a:p>
            <a:endParaRPr lang="en-US" sz="2400" dirty="0"/>
          </a:p>
          <a:p>
            <a:r>
              <a:rPr lang="en-US" sz="2000" dirty="0"/>
              <a:t>Oregon: Must send notice of intent to foreclose to owner and junior lienholders</a:t>
            </a:r>
          </a:p>
          <a:p>
            <a:r>
              <a:rPr lang="en-US" sz="2000" dirty="0"/>
              <a:t>Washington: Several requirements</a:t>
            </a:r>
          </a:p>
          <a:p>
            <a:pPr lvl="1"/>
            <a:r>
              <a:rPr lang="en-US" sz="1800" dirty="0">
                <a:latin typeface="+mj-lt"/>
              </a:rPr>
              <a:t>Minimum Balance: Greater of $2,000.00 in unpaid assessments or 3 months’ assessments</a:t>
            </a:r>
          </a:p>
          <a:p>
            <a:pPr lvl="1"/>
            <a:r>
              <a:rPr lang="en-US" sz="1800" dirty="0">
                <a:effectLst/>
                <a:latin typeface="+mj-lt"/>
                <a:ea typeface="Calibri" panose="020F0502020204030204" pitchFamily="34" charset="0"/>
              </a:rPr>
              <a:t>180 days (currently but reduces to 90 days on 1/1/24) must elapse from date minimum balance was met before foreclosure can be initiated</a:t>
            </a:r>
            <a:endParaRPr lang="en-US" sz="1800" dirty="0">
              <a:latin typeface="+mj-lt"/>
            </a:endParaRPr>
          </a:p>
          <a:p>
            <a:pPr lvl="1"/>
            <a:r>
              <a:rPr lang="en-US" sz="1800" dirty="0">
                <a:latin typeface="+mj-lt"/>
              </a:rPr>
              <a:t>Two “Pre-foreclosure Notices” must be sent before foreclosure can be initiated</a:t>
            </a:r>
          </a:p>
          <a:p>
            <a:pPr lvl="2"/>
            <a:r>
              <a:rPr lang="en-US" sz="1400" dirty="0">
                <a:latin typeface="+mj-lt"/>
              </a:rPr>
              <a:t>Statute specifies the exact language to be included in the “pre-foreclosure notice”</a:t>
            </a:r>
          </a:p>
          <a:p>
            <a:pPr lvl="2"/>
            <a:r>
              <a:rPr lang="en-US" sz="1400" dirty="0">
                <a:latin typeface="+mj-lt"/>
              </a:rPr>
              <a:t>Statute indicates Association should send first “pre-foreclosure notice” should be enclosed with the delinquency letter sent by the Association, but statute provides that if the Association didn’t do so, then the Association’s attorney shall send the first “pre-foreclosure notice”</a:t>
            </a:r>
          </a:p>
          <a:p>
            <a:pPr lvl="2"/>
            <a:r>
              <a:rPr lang="en-US" sz="1400" dirty="0">
                <a:latin typeface="+mj-lt"/>
              </a:rPr>
              <a:t>There must be at least 60 days between when the first and second “pre-foreclosure notices” are sent.</a:t>
            </a:r>
          </a:p>
          <a:p>
            <a:pPr lvl="2"/>
            <a:r>
              <a:rPr lang="en-US" sz="1400" dirty="0">
                <a:latin typeface="+mj-lt"/>
              </a:rPr>
              <a:t>The assessments must have become past-due for at least 90 days when the second “pre-foreclosure notice” is sent.</a:t>
            </a:r>
          </a:p>
          <a:p>
            <a:pPr lvl="1"/>
            <a:r>
              <a:rPr lang="en-US" sz="1800" dirty="0">
                <a:latin typeface="+mj-lt"/>
              </a:rPr>
              <a:t>Board must approve foreclosure on the particular unit/lot</a:t>
            </a:r>
          </a:p>
          <a:p>
            <a:pPr lvl="1"/>
            <a:endParaRPr lang="en-US" sz="2000" dirty="0"/>
          </a:p>
        </p:txBody>
      </p:sp>
    </p:spTree>
    <p:extLst>
      <p:ext uri="{BB962C8B-B14F-4D97-AF65-F5344CB8AC3E}">
        <p14:creationId xmlns:p14="http://schemas.microsoft.com/office/powerpoint/2010/main" val="2588298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49D6-7A2C-4961-A147-3C20359DF953}"/>
              </a:ext>
            </a:extLst>
          </p:cNvPr>
          <p:cNvSpPr>
            <a:spLocks noGrp="1"/>
          </p:cNvSpPr>
          <p:nvPr>
            <p:ph type="title"/>
          </p:nvPr>
        </p:nvSpPr>
        <p:spPr>
          <a:xfrm>
            <a:off x="381000" y="609600"/>
            <a:ext cx="8229600" cy="1143000"/>
          </a:xfrm>
        </p:spPr>
        <p:txBody>
          <a:bodyPr/>
          <a:lstStyle/>
          <a:p>
            <a:r>
              <a:rPr lang="en-US" sz="3600" dirty="0"/>
              <a:t>Foreclosure Lawsuit</a:t>
            </a:r>
          </a:p>
        </p:txBody>
      </p:sp>
      <p:sp>
        <p:nvSpPr>
          <p:cNvPr id="3" name="Content Placeholder 2">
            <a:extLst>
              <a:ext uri="{FF2B5EF4-FFF2-40B4-BE49-F238E27FC236}">
                <a16:creationId xmlns:a16="http://schemas.microsoft.com/office/drawing/2014/main" id="{30FB9E96-95D8-454C-A439-149A6CC1C398}"/>
              </a:ext>
            </a:extLst>
          </p:cNvPr>
          <p:cNvSpPr>
            <a:spLocks noGrp="1"/>
          </p:cNvSpPr>
          <p:nvPr>
            <p:ph idx="1"/>
          </p:nvPr>
        </p:nvSpPr>
        <p:spPr>
          <a:xfrm>
            <a:off x="152400" y="1410856"/>
            <a:ext cx="8839200" cy="3657600"/>
          </a:xfrm>
        </p:spPr>
        <p:txBody>
          <a:bodyPr/>
          <a:lstStyle/>
          <a:p>
            <a:r>
              <a:rPr lang="en-US" sz="2200" dirty="0"/>
              <a:t>Results in money judgment against owner and decree of foreclosure against property</a:t>
            </a:r>
          </a:p>
          <a:p>
            <a:pPr lvl="1"/>
            <a:r>
              <a:rPr lang="en-US" sz="1800" dirty="0"/>
              <a:t>Process by which Association can terminate owner’s ownership interest in property. Cannot be used against past-owners. </a:t>
            </a:r>
          </a:p>
          <a:p>
            <a:pPr lvl="1"/>
            <a:r>
              <a:rPr lang="en-US" sz="1800" dirty="0"/>
              <a:t>Might impact lender’s deed of trust on property (depends on priority of Association’s lien to the lender’s deed of trust)</a:t>
            </a:r>
          </a:p>
          <a:p>
            <a:pPr lvl="1"/>
            <a:r>
              <a:rPr lang="en-US" sz="1800" dirty="0"/>
              <a:t>Lawsuit must be filed in county where property is located</a:t>
            </a:r>
          </a:p>
          <a:p>
            <a:r>
              <a:rPr lang="en-US" sz="2200" dirty="0"/>
              <a:t>In addition to the owners, all parties with an interest junior in priority to Association’s lien must be named as defendant and served.</a:t>
            </a:r>
          </a:p>
          <a:p>
            <a:r>
              <a:rPr lang="en-US" sz="2200" dirty="0"/>
              <a:t>Same process as personal obligation to obtain judgment</a:t>
            </a:r>
          </a:p>
          <a:p>
            <a:r>
              <a:rPr lang="en-US" sz="2200" dirty="0"/>
              <a:t>Once judgment is entered, can proceed with bank or wage garnishment, can proceed with sheriff’s sale to terminate owners’ ownership interest in property, or can garnish first and then initiate sheriff’s sale process</a:t>
            </a:r>
          </a:p>
        </p:txBody>
      </p:sp>
    </p:spTree>
    <p:extLst>
      <p:ext uri="{BB962C8B-B14F-4D97-AF65-F5344CB8AC3E}">
        <p14:creationId xmlns:p14="http://schemas.microsoft.com/office/powerpoint/2010/main" val="1273490087"/>
      </p:ext>
    </p:extLst>
  </p:cSld>
  <p:clrMapOvr>
    <a:masterClrMapping/>
  </p:clrMapOvr>
</p:sld>
</file>

<file path=ppt/theme/theme1.xml><?xml version="1.0" encoding="utf-8"?>
<a:theme xmlns:a="http://schemas.openxmlformats.org/drawingml/2006/main" name="1_Barker Martin Header9.6.08">
  <a:themeElements>
    <a:clrScheme name="1_Barker Martin Header9.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arker Martin Header9.6.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bg1"/>
            </a:solidFill>
            <a:effectLst/>
            <a:latin typeface="Arial" charset="0"/>
          </a:defRPr>
        </a:defPPr>
      </a:lstStyle>
    </a:lnDef>
  </a:objectDefaults>
  <a:extraClrSchemeLst>
    <a:extraClrScheme>
      <a:clrScheme name="1_Barker Martin Header9.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arker Martin Header9.6.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arker Martin Header9.6.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arker Martin Header9.6.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arker Martin Header9.6.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arker Martin Header9.6.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arker Martin Header9.6.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arker Martin Header9.6.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arker Martin Header9.6.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arker Martin Header9.6.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arker Martin Header9.6.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arker Martin Header9.6.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5011</TotalTime>
  <Words>1059</Words>
  <Application>Microsoft Office PowerPoint</Application>
  <PresentationFormat>On-screen Show (4:3)</PresentationFormat>
  <Paragraphs>106</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1_Barker Martin Header9.6.08</vt:lpstr>
      <vt:lpstr>The ABC’s of Collections  for Associations</vt:lpstr>
      <vt:lpstr>DISCLAIMER</vt:lpstr>
      <vt:lpstr>What is Collectible?</vt:lpstr>
      <vt:lpstr>How Much Time Do  You Have to Collect?</vt:lpstr>
      <vt:lpstr>Collection Options:</vt:lpstr>
      <vt:lpstr>Association's Lien:</vt:lpstr>
      <vt:lpstr>Personal Obligation Lawsuit</vt:lpstr>
      <vt:lpstr>Foreclosure Lawsuit: Requirements Prior</vt:lpstr>
      <vt:lpstr>Foreclosure Lawsuit</vt:lpstr>
      <vt:lpstr>Garnishment</vt:lpstr>
      <vt:lpstr>Sheriff’s Sale</vt:lpstr>
      <vt:lpstr>If you have any questions, please do not hesitate to contact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Ann Wolken</dc:creator>
  <cp:lastModifiedBy>Alexis Ducich</cp:lastModifiedBy>
  <cp:revision>208</cp:revision>
  <cp:lastPrinted>2017-05-26T17:41:35Z</cp:lastPrinted>
  <dcterms:created xsi:type="dcterms:W3CDTF">2014-05-14T14:19:19Z</dcterms:created>
  <dcterms:modified xsi:type="dcterms:W3CDTF">2023-09-22T19:38:04Z</dcterms:modified>
</cp:coreProperties>
</file>